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7" r:id="rId3"/>
    <p:sldId id="263" r:id="rId4"/>
    <p:sldId id="264"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930" autoAdjust="0"/>
  </p:normalViewPr>
  <p:slideViewPr>
    <p:cSldViewPr snapToGrid="0">
      <p:cViewPr varScale="1">
        <p:scale>
          <a:sx n="55" d="100"/>
          <a:sy n="55" d="100"/>
        </p:scale>
        <p:origin x="-1794" y="-84"/>
      </p:cViewPr>
      <p:guideLst>
        <p:guide orient="horz" pos="216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1F4F17F-797E-F743-99C7-34FA65335D3C}" type="datetimeFigureOut">
              <a:rPr lang="en-US" smtClean="0"/>
              <a:pPr/>
              <a:t>10/11/2011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1E63A2-433C-2447-B893-859ADBD60160}" type="slidenum">
              <a:rPr lang="en-US" smtClean="0"/>
              <a:pPr/>
              <a:t>‹#›</a:t>
            </a:fld>
            <a:endParaRPr lang="en-US"/>
          </a:p>
        </p:txBody>
      </p:sp>
    </p:spTree>
    <p:extLst>
      <p:ext uri="{BB962C8B-B14F-4D97-AF65-F5344CB8AC3E}">
        <p14:creationId xmlns:p14="http://schemas.microsoft.com/office/powerpoint/2010/main" val="10017222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6353FC-0869-45D3-95AF-CC29198471C2}" type="datetimeFigureOut">
              <a:rPr lang="en-US" smtClean="0"/>
              <a:pPr/>
              <a:t>10/11/2011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65AC4-17B0-4E19-8496-B264E70A18D3}" type="slidenum">
              <a:rPr lang="en-US" smtClean="0"/>
              <a:pPr/>
              <a:t>‹#›</a:t>
            </a:fld>
            <a:endParaRPr lang="en-US"/>
          </a:p>
        </p:txBody>
      </p:sp>
    </p:spTree>
    <p:extLst>
      <p:ext uri="{BB962C8B-B14F-4D97-AF65-F5344CB8AC3E}">
        <p14:creationId xmlns:p14="http://schemas.microsoft.com/office/powerpoint/2010/main" val="379893469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name is </a:t>
            </a:r>
            <a:r>
              <a:rPr lang="en-US" dirty="0" err="1" smtClean="0"/>
              <a:t>Dev</a:t>
            </a:r>
            <a:r>
              <a:rPr lang="en-US" dirty="0" smtClean="0"/>
              <a:t> </a:t>
            </a:r>
            <a:r>
              <a:rPr lang="en-US" dirty="0" err="1" smtClean="0"/>
              <a:t>Nambi</a:t>
            </a:r>
            <a:r>
              <a:rPr lang="en-US" dirty="0" smtClean="0"/>
              <a:t>, and</a:t>
            </a:r>
            <a:r>
              <a:rPr lang="en-US" baseline="0" dirty="0" smtClean="0"/>
              <a:t> this is a lightning talk about the Top 10 Ways To Break Your Deployments.</a:t>
            </a:r>
          </a:p>
          <a:p>
            <a:endParaRPr lang="en-US" baseline="0" dirty="0" smtClean="0"/>
          </a:p>
          <a:p>
            <a:r>
              <a:rPr lang="en-US" baseline="0" dirty="0" smtClean="0"/>
              <a:t>This talk is for DBAs and developers who have never had a broken deployment. Everyone else here is jealous and wants you to descend to our level. For the rest of us mortals, this should be a nice refresher.</a:t>
            </a:r>
          </a:p>
          <a:p>
            <a:endParaRPr lang="en-US" baseline="0" dirty="0" smtClean="0"/>
          </a:p>
          <a:p>
            <a:r>
              <a:rPr lang="en-US" b="1" baseline="0" dirty="0" smtClean="0"/>
              <a:t>Story: These are things you’re doing that will break your deployments. Avoid them.</a:t>
            </a:r>
            <a:endParaRPr lang="en-US" b="1" dirty="0"/>
          </a:p>
        </p:txBody>
      </p:sp>
      <p:sp>
        <p:nvSpPr>
          <p:cNvPr id="4" name="Slide Number Placeholder 3"/>
          <p:cNvSpPr>
            <a:spLocks noGrp="1"/>
          </p:cNvSpPr>
          <p:nvPr>
            <p:ph type="sldNum" sz="quarter" idx="10"/>
          </p:nvPr>
        </p:nvSpPr>
        <p:spPr/>
        <p:txBody>
          <a:bodyPr/>
          <a:lstStyle/>
          <a:p>
            <a:fld id="{DDD65AC4-17B0-4E19-8496-B264E70A18D3}" type="slidenum">
              <a:rPr lang="en-US" smtClean="0"/>
              <a:pPr/>
              <a:t>1</a:t>
            </a:fld>
            <a:endParaRPr lang="en-US"/>
          </a:p>
        </p:txBody>
      </p:sp>
    </p:spTree>
    <p:extLst>
      <p:ext uri="{BB962C8B-B14F-4D97-AF65-F5344CB8AC3E}">
        <p14:creationId xmlns:p14="http://schemas.microsoft.com/office/powerpoint/2010/main" val="164173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Story: These are things you’re doing that will break your deployments. Avoid them.</a:t>
            </a:r>
            <a:endParaRPr lang="en-US" b="1" dirty="0" smtClean="0"/>
          </a:p>
          <a:p>
            <a:endParaRPr lang="en-US" b="1" dirty="0" smtClean="0"/>
          </a:p>
          <a:p>
            <a:r>
              <a:rPr lang="en-US" b="1" dirty="0" smtClean="0"/>
              <a:t>Ignore</a:t>
            </a:r>
            <a:r>
              <a:rPr lang="en-US" b="1" baseline="0" dirty="0" smtClean="0"/>
              <a:t> User Activity</a:t>
            </a:r>
          </a:p>
          <a:p>
            <a:pPr marL="171450" indent="-171450">
              <a:buFontTx/>
              <a:buChar char="-"/>
            </a:pPr>
            <a:r>
              <a:rPr lang="en-US" baseline="0" dirty="0" smtClean="0"/>
              <a:t>Alter tables on OLTP systems, causing blocking &amp; deadlocks.</a:t>
            </a:r>
          </a:p>
          <a:p>
            <a:pPr marL="171450" indent="-171450">
              <a:buFontTx/>
              <a:buChar char="-"/>
            </a:pPr>
            <a:r>
              <a:rPr lang="en-US" baseline="0" dirty="0" smtClean="0"/>
              <a:t>Drop and re-create views and stored procedures while they’re in use.</a:t>
            </a:r>
          </a:p>
          <a:p>
            <a:pPr marL="0" indent="0">
              <a:buFontTx/>
              <a:buNone/>
            </a:pPr>
            <a:endParaRPr lang="en-US" baseline="0" dirty="0" smtClean="0"/>
          </a:p>
          <a:p>
            <a:pPr marL="0" indent="0">
              <a:buFontTx/>
              <a:buNone/>
            </a:pPr>
            <a:r>
              <a:rPr lang="en-US" b="1" baseline="0" dirty="0" smtClean="0"/>
              <a:t>Data Migration</a:t>
            </a:r>
          </a:p>
          <a:p>
            <a:pPr marL="171450" indent="-171450">
              <a:buFontTx/>
              <a:buChar char="-"/>
            </a:pPr>
            <a:r>
              <a:rPr lang="en-US" baseline="0" dirty="0" smtClean="0"/>
              <a:t>Don’t do it. Add tables and don’t write load scripts. </a:t>
            </a:r>
          </a:p>
          <a:p>
            <a:pPr marL="171450" indent="-171450">
              <a:buFontTx/>
              <a:buChar char="-"/>
            </a:pPr>
            <a:r>
              <a:rPr lang="en-US" baseline="0" dirty="0" smtClean="0"/>
              <a:t>Or, do a half-hearted job that causes massive blocking/deadlocks. Don’t tune them.</a:t>
            </a:r>
          </a:p>
          <a:p>
            <a:pPr marL="171450" indent="-171450">
              <a:buFontTx/>
              <a:buChar char="-"/>
            </a:pPr>
            <a:endParaRPr lang="en-US" baseline="0" dirty="0" smtClean="0"/>
          </a:p>
          <a:p>
            <a:pPr marL="0" indent="0">
              <a:buFontTx/>
              <a:buNone/>
            </a:pPr>
            <a:r>
              <a:rPr lang="en-US" b="1" baseline="0" dirty="0" smtClean="0"/>
              <a:t>Ignore Time To Release</a:t>
            </a:r>
          </a:p>
          <a:p>
            <a:pPr marL="0" indent="0">
              <a:buFontTx/>
              <a:buNone/>
            </a:pPr>
            <a:r>
              <a:rPr lang="en-US" baseline="0" dirty="0" smtClean="0"/>
              <a:t>- Of course you can restructure your huge BI database and get it deployed in an hour. You’re only moving a couple terabytes of data around.</a:t>
            </a:r>
          </a:p>
          <a:p>
            <a:pPr marL="0" indent="0">
              <a:buFontTx/>
              <a:buNone/>
            </a:pPr>
            <a:endParaRPr lang="en-US" baseline="0" dirty="0" smtClean="0"/>
          </a:p>
          <a:p>
            <a:pPr marL="0" indent="0">
              <a:buFontTx/>
              <a:buNone/>
            </a:pPr>
            <a:r>
              <a:rPr lang="en-US" b="1" baseline="0" dirty="0" smtClean="0"/>
              <a:t>Ignore Security and Permissions</a:t>
            </a:r>
          </a:p>
          <a:p>
            <a:pPr marL="171450" indent="-171450">
              <a:buFontTx/>
              <a:buChar char="-"/>
            </a:pPr>
            <a:r>
              <a:rPr lang="en-US" baseline="0" dirty="0" smtClean="0"/>
              <a:t>Create objects without assigning permissions to them. Your app handles security.</a:t>
            </a:r>
          </a:p>
          <a:p>
            <a:pPr marL="0" indent="0">
              <a:buFontTx/>
              <a:buNone/>
            </a:pPr>
            <a:endParaRPr lang="en-US" baseline="0" dirty="0" smtClean="0"/>
          </a:p>
          <a:p>
            <a:pPr marL="0" indent="0">
              <a:buFontTx/>
              <a:buNone/>
            </a:pPr>
            <a:r>
              <a:rPr lang="en-US" b="1" baseline="0" dirty="0" smtClean="0"/>
              <a:t>Make Stuff Environment Specific</a:t>
            </a:r>
          </a:p>
          <a:p>
            <a:pPr marL="171450" indent="-171450">
              <a:buFontTx/>
              <a:buChar char="-"/>
            </a:pPr>
            <a:r>
              <a:rPr lang="en-US" baseline="0" dirty="0" smtClean="0"/>
              <a:t>Script out logins, linked servers, file locations, backup locations in your code. After all, they’re all the same, right?</a:t>
            </a:r>
          </a:p>
        </p:txBody>
      </p:sp>
      <p:sp>
        <p:nvSpPr>
          <p:cNvPr id="4" name="Slide Number Placeholder 3"/>
          <p:cNvSpPr>
            <a:spLocks noGrp="1"/>
          </p:cNvSpPr>
          <p:nvPr>
            <p:ph type="sldNum" sz="quarter" idx="10"/>
          </p:nvPr>
        </p:nvSpPr>
        <p:spPr/>
        <p:txBody>
          <a:bodyPr/>
          <a:lstStyle/>
          <a:p>
            <a:fld id="{DDD65AC4-17B0-4E19-8496-B264E70A18D3}" type="slidenum">
              <a:rPr lang="en-US" smtClean="0"/>
              <a:pPr/>
              <a:t>2</a:t>
            </a:fld>
            <a:endParaRPr lang="en-US"/>
          </a:p>
        </p:txBody>
      </p:sp>
    </p:spTree>
    <p:extLst>
      <p:ext uri="{BB962C8B-B14F-4D97-AF65-F5344CB8AC3E}">
        <p14:creationId xmlns:p14="http://schemas.microsoft.com/office/powerpoint/2010/main" val="1417854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Story: These are things you’re doing that will break your deployments. Avoid them.</a:t>
            </a:r>
            <a:endParaRPr lang="en-US" b="1" dirty="0" smtClean="0"/>
          </a:p>
          <a:p>
            <a:endParaRPr lang="en-US" b="1" dirty="0" smtClean="0"/>
          </a:p>
          <a:p>
            <a:r>
              <a:rPr lang="en-US" b="1" dirty="0" smtClean="0"/>
              <a:t>Complexity = Good</a:t>
            </a:r>
          </a:p>
          <a:p>
            <a:pPr marL="171450" indent="-171450">
              <a:buFontTx/>
              <a:buChar char="-"/>
            </a:pPr>
            <a:r>
              <a:rPr lang="en-US" dirty="0" smtClean="0"/>
              <a:t>Make</a:t>
            </a:r>
            <a:r>
              <a:rPr lang="en-US" baseline="0" dirty="0" smtClean="0"/>
              <a:t> your deployments have hundreds of steps, and all of them have to run in a precise sequence.</a:t>
            </a:r>
          </a:p>
          <a:p>
            <a:pPr marL="171450" indent="-171450">
              <a:buFontTx/>
              <a:buChar char="-"/>
            </a:pPr>
            <a:r>
              <a:rPr lang="en-US" baseline="0" dirty="0" smtClean="0"/>
              <a:t>Don’t document deployment steps. It’s intuitive. If you understand it, then everybody does.</a:t>
            </a:r>
          </a:p>
          <a:p>
            <a:pPr marL="171450" indent="-171450">
              <a:buFontTx/>
              <a:buChar char="-"/>
            </a:pPr>
            <a:endParaRPr lang="en-US" dirty="0" smtClean="0"/>
          </a:p>
          <a:p>
            <a:pPr marL="0" indent="0">
              <a:buFontTx/>
              <a:buNone/>
            </a:pPr>
            <a:endParaRPr lang="en-US" dirty="0" smtClean="0"/>
          </a:p>
          <a:p>
            <a:pPr marL="0" indent="0">
              <a:buFontTx/>
              <a:buNone/>
            </a:pPr>
            <a:r>
              <a:rPr lang="en-US" b="1" dirty="0" smtClean="0"/>
              <a:t>Scripts</a:t>
            </a:r>
            <a:r>
              <a:rPr lang="en-US" b="1" baseline="0" dirty="0" smtClean="0"/>
              <a:t> Don’t Need to Be Re-Run</a:t>
            </a:r>
          </a:p>
          <a:p>
            <a:pPr marL="171450" indent="-171450">
              <a:buFontTx/>
              <a:buChar char="-"/>
            </a:pPr>
            <a:r>
              <a:rPr lang="en-US" baseline="0" dirty="0" smtClean="0"/>
              <a:t>Re-create indexes, tables, views that already exist</a:t>
            </a:r>
          </a:p>
          <a:p>
            <a:pPr marL="171450" indent="-171450">
              <a:buFontTx/>
              <a:buChar char="-"/>
            </a:pPr>
            <a:r>
              <a:rPr lang="en-US" baseline="0" dirty="0" smtClean="0"/>
              <a:t>If something happens halfway through, don’t worry. You can start from *exactly* where it broke, even if you’re not sure where!</a:t>
            </a:r>
          </a:p>
          <a:p>
            <a:pPr marL="0" indent="0">
              <a:buFontTx/>
              <a:buNone/>
            </a:pPr>
            <a:endParaRPr lang="en-US" baseline="0" dirty="0" smtClean="0"/>
          </a:p>
          <a:p>
            <a:pPr marL="0" indent="0">
              <a:buFontTx/>
              <a:buNone/>
            </a:pPr>
            <a:r>
              <a:rPr lang="en-US" b="1" baseline="0" dirty="0" smtClean="0"/>
              <a:t>Rollbacks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Rollbacks? We don’t need no </a:t>
            </a:r>
            <a:r>
              <a:rPr lang="en-US" baseline="0" dirty="0" err="1" smtClean="0"/>
              <a:t>stinkin</a:t>
            </a:r>
            <a:r>
              <a:rPr lang="en-US" baseline="0" dirty="0" smtClean="0"/>
              <a:t>’ rollbacks</a:t>
            </a:r>
          </a:p>
          <a:p>
            <a:pPr marL="171450" indent="-171450">
              <a:buFontTx/>
              <a:buChar char="-"/>
            </a:pPr>
            <a:r>
              <a:rPr lang="en-US" baseline="0" dirty="0" smtClean="0"/>
              <a:t>Your deployments never, ever break. You’re just that good. So don’t bother. It just takes up extra time.</a:t>
            </a:r>
          </a:p>
          <a:p>
            <a:pPr marL="171450" indent="-171450">
              <a:buFontTx/>
              <a:buChar char="-"/>
            </a:pPr>
            <a:r>
              <a:rPr lang="en-US" baseline="0" dirty="0" smtClean="0"/>
              <a:t>You write deployments that can’t be rolled back. Drop old tables on an OLTP system. No time to restoring from backup. You could rename things, save off data, but why bother?</a:t>
            </a:r>
            <a:endParaRPr lang="en-US" dirty="0" smtClean="0"/>
          </a:p>
          <a:p>
            <a:endParaRPr lang="en-US" dirty="0"/>
          </a:p>
        </p:txBody>
      </p:sp>
      <p:sp>
        <p:nvSpPr>
          <p:cNvPr id="4" name="Slide Number Placeholder 3"/>
          <p:cNvSpPr>
            <a:spLocks noGrp="1"/>
          </p:cNvSpPr>
          <p:nvPr>
            <p:ph type="sldNum" sz="quarter" idx="10"/>
          </p:nvPr>
        </p:nvSpPr>
        <p:spPr/>
        <p:txBody>
          <a:bodyPr/>
          <a:lstStyle/>
          <a:p>
            <a:fld id="{DDD65AC4-17B0-4E19-8496-B264E70A18D3}" type="slidenum">
              <a:rPr lang="en-US" smtClean="0"/>
              <a:pPr/>
              <a:t>3</a:t>
            </a:fld>
            <a:endParaRPr lang="en-US"/>
          </a:p>
        </p:txBody>
      </p:sp>
    </p:spTree>
    <p:extLst>
      <p:ext uri="{BB962C8B-B14F-4D97-AF65-F5344CB8AC3E}">
        <p14:creationId xmlns:p14="http://schemas.microsoft.com/office/powerpoint/2010/main" val="2803413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Story: These are things you’re doing that will break your deployments. Avoid them.</a:t>
            </a:r>
            <a:endParaRPr lang="en-US" b="1" dirty="0" smtClean="0"/>
          </a:p>
          <a:p>
            <a:endParaRPr lang="en-US" b="1" dirty="0" smtClean="0"/>
          </a:p>
          <a:p>
            <a:endParaRPr lang="en-US" b="1" dirty="0" smtClean="0"/>
          </a:p>
          <a:p>
            <a:r>
              <a:rPr lang="en-US" b="1" dirty="0" smtClean="0"/>
              <a:t>Don’t</a:t>
            </a:r>
            <a:r>
              <a:rPr lang="en-US" b="1" baseline="0" dirty="0" smtClean="0"/>
              <a:t> Test Your Releases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Your deployments never, ever break. You’re just that good. So don’t bother. It just takes up extra time.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You are insanely smart and can fix a release as it goes out the door.</a:t>
            </a:r>
          </a:p>
          <a:p>
            <a:r>
              <a:rPr lang="en-US" baseline="0" dirty="0" smtClean="0"/>
              <a:t>- Testing is hard. Ignore the half-dozen tools that exist. Just be cautious and you’ll think of everything.</a:t>
            </a:r>
          </a:p>
          <a:p>
            <a:endParaRPr lang="en-US" baseline="0" dirty="0" smtClean="0"/>
          </a:p>
          <a:p>
            <a:r>
              <a:rPr lang="en-US" b="1" baseline="0" dirty="0" smtClean="0"/>
              <a:t>IT And Developers Don’t Talk</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DBAs, your developers are arrogant, ignorant, and unhelpful. They won’t help you anyways.</a:t>
            </a:r>
          </a:p>
          <a:p>
            <a:pPr marL="171450" indent="-171450">
              <a:buFontTx/>
              <a:buChar char="-"/>
            </a:pPr>
            <a:r>
              <a:rPr lang="en-US" baseline="0" dirty="0" smtClean="0"/>
              <a:t>Developers, your DBAs are your minions. Their job is to deploy your </a:t>
            </a:r>
            <a:r>
              <a:rPr lang="en-US" baseline="0" dirty="0" err="1" smtClean="0"/>
              <a:t>brillaint</a:t>
            </a:r>
            <a:r>
              <a:rPr lang="en-US" baseline="0" dirty="0" smtClean="0"/>
              <a:t> code, and to do drudge work like backups and </a:t>
            </a:r>
            <a:r>
              <a:rPr lang="en-US" baseline="0" dirty="0" err="1" smtClean="0"/>
              <a:t>reindexing</a:t>
            </a:r>
            <a:r>
              <a:rPr lang="en-US" baseline="0" dirty="0" smtClean="0"/>
              <a:t>. Don’t talk to them.</a:t>
            </a:r>
          </a:p>
          <a:p>
            <a:pPr marL="171450" indent="-171450">
              <a:buFontTx/>
              <a:buChar char="-"/>
            </a:pPr>
            <a:r>
              <a:rPr lang="en-US" baseline="0" dirty="0" smtClean="0"/>
              <a:t>It’s a good thing you don’t have the same goals, which are to make your systems stable and business successful.</a:t>
            </a:r>
            <a:endParaRPr lang="en-US" dirty="0" smtClean="0"/>
          </a:p>
          <a:p>
            <a:endParaRPr lang="en-US" smtClean="0"/>
          </a:p>
          <a:p>
            <a:endParaRPr lang="en-US" dirty="0" smtClean="0"/>
          </a:p>
          <a:p>
            <a:r>
              <a:rPr lang="en-US" dirty="0" smtClean="0"/>
              <a:t>Thanks.</a:t>
            </a:r>
            <a:r>
              <a:rPr lang="en-US" baseline="0" dirty="0" smtClean="0"/>
              <a:t> Good Luck. Please Break Your Deployments.</a:t>
            </a:r>
            <a:endParaRPr lang="en-US" dirty="0"/>
          </a:p>
        </p:txBody>
      </p:sp>
      <p:sp>
        <p:nvSpPr>
          <p:cNvPr id="4" name="Slide Number Placeholder 3"/>
          <p:cNvSpPr>
            <a:spLocks noGrp="1"/>
          </p:cNvSpPr>
          <p:nvPr>
            <p:ph type="sldNum" sz="quarter" idx="10"/>
          </p:nvPr>
        </p:nvSpPr>
        <p:spPr/>
        <p:txBody>
          <a:bodyPr/>
          <a:lstStyle/>
          <a:p>
            <a:fld id="{DDD65AC4-17B0-4E19-8496-B264E70A18D3}" type="slidenum">
              <a:rPr lang="en-US" smtClean="0"/>
              <a:pPr/>
              <a:t>4</a:t>
            </a:fld>
            <a:endParaRPr lang="en-US"/>
          </a:p>
        </p:txBody>
      </p:sp>
    </p:spTree>
    <p:extLst>
      <p:ext uri="{BB962C8B-B14F-4D97-AF65-F5344CB8AC3E}">
        <p14:creationId xmlns:p14="http://schemas.microsoft.com/office/powerpoint/2010/main" val="14362221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Content Placeholder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56846" y="465013"/>
            <a:ext cx="2618153" cy="1076351"/>
          </a:xfrm>
          <a:prstGeom prst="rect">
            <a:avLst/>
          </a:prstGeom>
        </p:spPr>
      </p:pic>
      <p:sp>
        <p:nvSpPr>
          <p:cNvPr id="9" name="Title 1"/>
          <p:cNvSpPr>
            <a:spLocks noGrp="1"/>
          </p:cNvSpPr>
          <p:nvPr>
            <p:ph type="ctrTitle" hasCustomPrompt="1"/>
          </p:nvPr>
        </p:nvSpPr>
        <p:spPr>
          <a:xfrm>
            <a:off x="1484922" y="2215661"/>
            <a:ext cx="6828693" cy="942209"/>
          </a:xfrm>
          <a:prstGeom prst="rect">
            <a:avLst/>
          </a:prstGeom>
        </p:spPr>
        <p:txBody>
          <a:bodyPr vert="horz" lIns="91440" tIns="45720" rIns="91440" bIns="45720" rtlCol="0" anchor="b" anchorCtr="0">
            <a:normAutofit/>
          </a:bodyPr>
          <a:lstStyle>
            <a:lvl1pPr>
              <a:defRPr lang="en-US" sz="4000" b="0" dirty="0">
                <a:solidFill>
                  <a:schemeClr val="accent1"/>
                </a:solidFill>
                <a:latin typeface="Century Gothic"/>
                <a:cs typeface="Century Gothic"/>
              </a:defRPr>
            </a:lvl1pPr>
          </a:lstStyle>
          <a:p>
            <a:pPr marL="0" lvl="0"/>
            <a:r>
              <a:rPr lang="en-CA" dirty="0" smtClean="0"/>
              <a:t>Session Title</a:t>
            </a:r>
            <a:endParaRPr lang="en-US" dirty="0"/>
          </a:p>
        </p:txBody>
      </p:sp>
      <p:sp>
        <p:nvSpPr>
          <p:cNvPr id="10" name="Subtitle 2"/>
          <p:cNvSpPr>
            <a:spLocks noGrp="1"/>
          </p:cNvSpPr>
          <p:nvPr>
            <p:ph type="subTitle" idx="1" hasCustomPrompt="1"/>
          </p:nvPr>
        </p:nvSpPr>
        <p:spPr>
          <a:xfrm>
            <a:off x="1484922" y="3153697"/>
            <a:ext cx="6829737" cy="604977"/>
          </a:xfrm>
          <a:prstGeom prst="rect">
            <a:avLst/>
          </a:prstGeom>
        </p:spPr>
        <p:txBody>
          <a:bodyPr vert="horz" lIns="91440" tIns="45720" rIns="91440" bIns="45720" rtlCol="0" anchor="t">
            <a:normAutofit/>
          </a:bodyPr>
          <a:lstStyle>
            <a:lvl1pPr>
              <a:defRPr lang="en-US" dirty="0">
                <a:solidFill>
                  <a:srgbClr val="404040"/>
                </a:solidFill>
                <a:latin typeface="Century Gothic"/>
                <a:cs typeface="Century Gothic"/>
              </a:defRPr>
            </a:lvl1pPr>
          </a:lstStyle>
          <a:p>
            <a:pPr lvl="0"/>
            <a:r>
              <a:rPr lang="en-CA" dirty="0" smtClean="0"/>
              <a:t>Subtitle</a:t>
            </a:r>
            <a:endParaRPr lang="en-US" dirty="0"/>
          </a:p>
        </p:txBody>
      </p:sp>
      <p:sp>
        <p:nvSpPr>
          <p:cNvPr id="11" name="Rectangle 10"/>
          <p:cNvSpPr/>
          <p:nvPr userDrawn="1"/>
        </p:nvSpPr>
        <p:spPr>
          <a:xfrm>
            <a:off x="3223846" y="6320692"/>
            <a:ext cx="5920154" cy="537308"/>
          </a:xfrm>
          <a:prstGeom prst="rect">
            <a:avLst/>
          </a:prstGeom>
          <a:gradFill flip="none" rotWithShape="1">
            <a:gsLst>
              <a:gs pos="0">
                <a:schemeClr val="tx1">
                  <a:alpha val="0"/>
                </a:schemeClr>
              </a:gs>
              <a:gs pos="60000">
                <a:schemeClr val="tx1">
                  <a:alpha val="87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userDrawn="1"/>
        </p:nvSpPr>
        <p:spPr>
          <a:xfrm>
            <a:off x="6418386" y="6457462"/>
            <a:ext cx="2198038" cy="276999"/>
          </a:xfrm>
          <a:prstGeom prst="rect">
            <a:avLst/>
          </a:prstGeom>
          <a:noFill/>
        </p:spPr>
        <p:txBody>
          <a:bodyPr wrap="none" rtlCol="0">
            <a:spAutoFit/>
          </a:bodyPr>
          <a:lstStyle/>
          <a:p>
            <a:r>
              <a:rPr lang="en-US" sz="1200" dirty="0" smtClean="0">
                <a:solidFill>
                  <a:schemeClr val="bg1">
                    <a:lumMod val="75000"/>
                  </a:schemeClr>
                </a:solidFill>
                <a:latin typeface="Century Gothic"/>
                <a:cs typeface="Century Gothic"/>
              </a:rPr>
              <a:t>October 11-14, Seattle, WA </a:t>
            </a:r>
            <a:endParaRPr lang="en-US" sz="1200" dirty="0">
              <a:solidFill>
                <a:schemeClr val="bg1">
                  <a:lumMod val="75000"/>
                </a:schemeClr>
              </a:solidFill>
              <a:latin typeface="Century Gothic"/>
              <a:cs typeface="Century Gothic"/>
            </a:endParaRPr>
          </a:p>
        </p:txBody>
      </p:sp>
      <p:pic>
        <p:nvPicPr>
          <p:cNvPr id="13" name="Picture 12" descr="PASS.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678523" y="6467230"/>
            <a:ext cx="305388" cy="244231"/>
          </a:xfrm>
          <a:prstGeom prst="rect">
            <a:avLst/>
          </a:prstGeom>
        </p:spPr>
      </p:pic>
    </p:spTree>
    <p:extLst>
      <p:ext uri="{BB962C8B-B14F-4D97-AF65-F5344CB8AC3E}">
        <p14:creationId xmlns:p14="http://schemas.microsoft.com/office/powerpoint/2010/main" val="3105975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53919B-8086-A446-88AC-82A53360B9A8}" type="datetime1">
              <a:rPr lang="en-US" smtClean="0"/>
              <a:pPr/>
              <a:t>10/11/2011</a:t>
            </a:fld>
            <a:endParaRPr lang="en-US" dirty="0"/>
          </a:p>
        </p:txBody>
      </p:sp>
      <p:sp>
        <p:nvSpPr>
          <p:cNvPr id="5" name="Footer Placeholder 4"/>
          <p:cNvSpPr>
            <a:spLocks noGrp="1"/>
          </p:cNvSpPr>
          <p:nvPr>
            <p:ph type="ftr" sz="quarter" idx="11"/>
          </p:nvPr>
        </p:nvSpPr>
        <p:spPr>
          <a:xfrm>
            <a:off x="5221076" y="6356350"/>
            <a:ext cx="2895600" cy="365125"/>
          </a:xfrm>
          <a:prstGeom prst="rect">
            <a:avLst/>
          </a:prstGeom>
        </p:spPr>
        <p:txBody>
          <a:bodyPr/>
          <a:lstStyle>
            <a:lvl1pPr algn="r">
              <a:defRPr sz="1100">
                <a:solidFill>
                  <a:schemeClr val="accent6"/>
                </a:solidFill>
                <a:latin typeface="+mn-lt"/>
              </a:defRPr>
            </a:lvl1pPr>
          </a:lstStyle>
          <a:p>
            <a:r>
              <a:rPr lang="en-US" dirty="0" smtClean="0">
                <a:cs typeface="Arial"/>
              </a:rPr>
              <a:t>Session Code   </a:t>
            </a:r>
            <a:r>
              <a:rPr lang="en-US" dirty="0" smtClean="0">
                <a:solidFill>
                  <a:schemeClr val="bg1">
                    <a:lumMod val="50000"/>
                  </a:schemeClr>
                </a:solidFill>
                <a:cs typeface="Arial"/>
              </a:rPr>
              <a:t>|</a:t>
            </a:r>
            <a:r>
              <a:rPr lang="en-US" dirty="0" smtClean="0">
                <a:cs typeface="Arial"/>
              </a:rPr>
              <a:t>   Session Title</a:t>
            </a:r>
          </a:p>
        </p:txBody>
      </p:sp>
      <p:sp>
        <p:nvSpPr>
          <p:cNvPr id="6" name="Slide Number Placeholder 5"/>
          <p:cNvSpPr>
            <a:spLocks noGrp="1"/>
          </p:cNvSpPr>
          <p:nvPr>
            <p:ph type="sldNum" sz="quarter" idx="12"/>
          </p:nvPr>
        </p:nvSpPr>
        <p:spPr>
          <a:xfrm>
            <a:off x="8225550" y="6356350"/>
            <a:ext cx="461249" cy="365125"/>
          </a:xfrm>
        </p:spPr>
        <p:txBody>
          <a:bodyPr/>
          <a:lstStyle/>
          <a:p>
            <a:fld id="{D372AB51-BDCC-4F95-83CF-1CBB2D34E9E5}" type="slidenum">
              <a:rPr lang="en-US" smtClean="0"/>
              <a:pPr/>
              <a:t>‹#›</a:t>
            </a:fld>
            <a:endParaRPr lang="en-US" dirty="0"/>
          </a:p>
        </p:txBody>
      </p:sp>
    </p:spTree>
    <p:extLst>
      <p:ext uri="{BB962C8B-B14F-4D97-AF65-F5344CB8AC3E}">
        <p14:creationId xmlns:p14="http://schemas.microsoft.com/office/powerpoint/2010/main" val="3987470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10687"/>
            <a:ext cx="4038600" cy="42154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10687"/>
            <a:ext cx="4038600" cy="42154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879FE7F9-8083-E748-817B-BA33B8F783EF}" type="datetime1">
              <a:rPr lang="en-US" smtClean="0"/>
              <a:pPr/>
              <a:t>10/11/2011</a:t>
            </a:fld>
            <a:endParaRPr lang="en-US"/>
          </a:p>
        </p:txBody>
      </p:sp>
      <p:sp>
        <p:nvSpPr>
          <p:cNvPr id="7" name="Slide Number Placeholder 6"/>
          <p:cNvSpPr>
            <a:spLocks noGrp="1"/>
          </p:cNvSpPr>
          <p:nvPr>
            <p:ph type="sldNum" sz="quarter" idx="12"/>
          </p:nvPr>
        </p:nvSpPr>
        <p:spPr/>
        <p:txBody>
          <a:bodyPr/>
          <a:lstStyle/>
          <a:p>
            <a:fld id="{D372AB51-BDCC-4F95-83CF-1CBB2D34E9E5}" type="slidenum">
              <a:rPr lang="en-US" smtClean="0"/>
              <a:pPr/>
              <a:t>‹#›</a:t>
            </a:fld>
            <a:endParaRPr lang="en-US"/>
          </a:p>
        </p:txBody>
      </p:sp>
      <p:sp>
        <p:nvSpPr>
          <p:cNvPr id="8" name="Footer Placeholder 4"/>
          <p:cNvSpPr>
            <a:spLocks noGrp="1"/>
          </p:cNvSpPr>
          <p:nvPr>
            <p:ph type="ftr" sz="quarter" idx="3"/>
          </p:nvPr>
        </p:nvSpPr>
        <p:spPr>
          <a:xfrm>
            <a:off x="5221076" y="6356350"/>
            <a:ext cx="2895600" cy="365125"/>
          </a:xfrm>
          <a:prstGeom prst="rect">
            <a:avLst/>
          </a:prstGeom>
        </p:spPr>
        <p:txBody>
          <a:bodyPr anchor="ctr"/>
          <a:lstStyle>
            <a:lvl1pPr algn="r">
              <a:defRPr sz="1100">
                <a:solidFill>
                  <a:schemeClr val="accent6"/>
                </a:solidFill>
                <a:latin typeface="+mn-lt"/>
              </a:defRPr>
            </a:lvl1pPr>
          </a:lstStyle>
          <a:p>
            <a:r>
              <a:rPr lang="en-US" dirty="0" smtClean="0">
                <a:cs typeface="Arial"/>
              </a:rPr>
              <a:t>Session Code   </a:t>
            </a:r>
            <a:r>
              <a:rPr lang="en-US" dirty="0" smtClean="0">
                <a:solidFill>
                  <a:schemeClr val="bg1">
                    <a:lumMod val="50000"/>
                  </a:schemeClr>
                </a:solidFill>
                <a:cs typeface="Arial"/>
              </a:rPr>
              <a:t>|</a:t>
            </a:r>
            <a:r>
              <a:rPr lang="en-US" dirty="0" smtClean="0">
                <a:cs typeface="Arial"/>
              </a:rPr>
              <a:t>   Session Title</a:t>
            </a:r>
          </a:p>
        </p:txBody>
      </p:sp>
    </p:spTree>
    <p:extLst>
      <p:ext uri="{BB962C8B-B14F-4D97-AF65-F5344CB8AC3E}">
        <p14:creationId xmlns:p14="http://schemas.microsoft.com/office/powerpoint/2010/main" val="1551136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0E189B-56FE-4942-B332-8893D378D900}" type="datetime1">
              <a:rPr lang="en-US" smtClean="0"/>
              <a:pPr/>
              <a:t>10/11/2011</a:t>
            </a:fld>
            <a:endParaRPr lang="en-US"/>
          </a:p>
        </p:txBody>
      </p:sp>
      <p:sp>
        <p:nvSpPr>
          <p:cNvPr id="5" name="Slide Number Placeholder 4"/>
          <p:cNvSpPr>
            <a:spLocks noGrp="1"/>
          </p:cNvSpPr>
          <p:nvPr>
            <p:ph type="sldNum" sz="quarter" idx="12"/>
          </p:nvPr>
        </p:nvSpPr>
        <p:spPr/>
        <p:txBody>
          <a:bodyPr/>
          <a:lstStyle/>
          <a:p>
            <a:fld id="{D372AB51-BDCC-4F95-83CF-1CBB2D34E9E5}" type="slidenum">
              <a:rPr lang="en-US" smtClean="0"/>
              <a:pPr/>
              <a:t>‹#›</a:t>
            </a:fld>
            <a:endParaRPr lang="en-US"/>
          </a:p>
        </p:txBody>
      </p:sp>
      <p:sp>
        <p:nvSpPr>
          <p:cNvPr id="6" name="Footer Placeholder 4"/>
          <p:cNvSpPr>
            <a:spLocks noGrp="1"/>
          </p:cNvSpPr>
          <p:nvPr>
            <p:ph type="ftr" sz="quarter" idx="3"/>
          </p:nvPr>
        </p:nvSpPr>
        <p:spPr>
          <a:xfrm>
            <a:off x="5221076" y="6356350"/>
            <a:ext cx="2895600" cy="365125"/>
          </a:xfrm>
          <a:prstGeom prst="rect">
            <a:avLst/>
          </a:prstGeom>
        </p:spPr>
        <p:txBody>
          <a:bodyPr anchor="ctr"/>
          <a:lstStyle>
            <a:lvl1pPr algn="r">
              <a:defRPr sz="1100">
                <a:solidFill>
                  <a:schemeClr val="accent6"/>
                </a:solidFill>
                <a:latin typeface="+mn-lt"/>
              </a:defRPr>
            </a:lvl1pPr>
          </a:lstStyle>
          <a:p>
            <a:r>
              <a:rPr lang="en-US" dirty="0" smtClean="0">
                <a:cs typeface="Arial"/>
              </a:rPr>
              <a:t>Session Code   </a:t>
            </a:r>
            <a:r>
              <a:rPr lang="en-US" dirty="0" smtClean="0">
                <a:solidFill>
                  <a:schemeClr val="bg1">
                    <a:lumMod val="50000"/>
                  </a:schemeClr>
                </a:solidFill>
                <a:cs typeface="Arial"/>
              </a:rPr>
              <a:t>|</a:t>
            </a:r>
            <a:r>
              <a:rPr lang="en-US" dirty="0" smtClean="0">
                <a:cs typeface="Arial"/>
              </a:rPr>
              <a:t>   Session Title</a:t>
            </a:r>
          </a:p>
        </p:txBody>
      </p:sp>
    </p:spTree>
    <p:extLst>
      <p:ext uri="{BB962C8B-B14F-4D97-AF65-F5344CB8AC3E}">
        <p14:creationId xmlns:p14="http://schemas.microsoft.com/office/powerpoint/2010/main" val="1890184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C583C4-8D95-E442-B2A8-B1E36A080AB7}" type="datetime1">
              <a:rPr lang="en-US" smtClean="0"/>
              <a:pPr/>
              <a:t>10/11/2011</a:t>
            </a:fld>
            <a:endParaRPr lang="en-US"/>
          </a:p>
        </p:txBody>
      </p:sp>
      <p:sp>
        <p:nvSpPr>
          <p:cNvPr id="4" name="Slide Number Placeholder 3"/>
          <p:cNvSpPr>
            <a:spLocks noGrp="1"/>
          </p:cNvSpPr>
          <p:nvPr>
            <p:ph type="sldNum" sz="quarter" idx="12"/>
          </p:nvPr>
        </p:nvSpPr>
        <p:spPr/>
        <p:txBody>
          <a:bodyPr/>
          <a:lstStyle/>
          <a:p>
            <a:fld id="{D372AB51-BDCC-4F95-83CF-1CBB2D34E9E5}" type="slidenum">
              <a:rPr lang="en-US" smtClean="0"/>
              <a:pPr/>
              <a:t>‹#›</a:t>
            </a:fld>
            <a:endParaRPr lang="en-US"/>
          </a:p>
        </p:txBody>
      </p:sp>
      <p:sp>
        <p:nvSpPr>
          <p:cNvPr id="5" name="Footer Placeholder 4"/>
          <p:cNvSpPr>
            <a:spLocks noGrp="1"/>
          </p:cNvSpPr>
          <p:nvPr>
            <p:ph type="ftr" sz="quarter" idx="3"/>
          </p:nvPr>
        </p:nvSpPr>
        <p:spPr>
          <a:xfrm>
            <a:off x="5221076" y="6356350"/>
            <a:ext cx="2895600" cy="365125"/>
          </a:xfrm>
          <a:prstGeom prst="rect">
            <a:avLst/>
          </a:prstGeom>
        </p:spPr>
        <p:txBody>
          <a:bodyPr anchor="ctr"/>
          <a:lstStyle>
            <a:lvl1pPr algn="r">
              <a:defRPr sz="1100">
                <a:solidFill>
                  <a:schemeClr val="accent6"/>
                </a:solidFill>
                <a:latin typeface="+mn-lt"/>
              </a:defRPr>
            </a:lvl1pPr>
          </a:lstStyle>
          <a:p>
            <a:r>
              <a:rPr lang="en-US" dirty="0" smtClean="0">
                <a:cs typeface="Arial"/>
              </a:rPr>
              <a:t>Session Code   </a:t>
            </a:r>
            <a:r>
              <a:rPr lang="en-US" dirty="0" smtClean="0">
                <a:solidFill>
                  <a:schemeClr val="bg1">
                    <a:lumMod val="50000"/>
                  </a:schemeClr>
                </a:solidFill>
                <a:cs typeface="Arial"/>
              </a:rPr>
              <a:t>|</a:t>
            </a:r>
            <a:r>
              <a:rPr lang="en-US" dirty="0" smtClean="0">
                <a:cs typeface="Arial"/>
              </a:rPr>
              <a:t>   Session Title</a:t>
            </a:r>
          </a:p>
        </p:txBody>
      </p:sp>
    </p:spTree>
    <p:extLst>
      <p:ext uri="{BB962C8B-B14F-4D97-AF65-F5344CB8AC3E}">
        <p14:creationId xmlns:p14="http://schemas.microsoft.com/office/powerpoint/2010/main" val="10462101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66800"/>
            <a:ext cx="8229600" cy="685800"/>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ts val="3500"/>
              </a:lnSpc>
              <a:spcBef>
                <a:spcPct val="0"/>
              </a:spcBef>
              <a:spcAft>
                <a:spcPts val="0"/>
              </a:spcAft>
              <a:buClrTx/>
              <a:buSzTx/>
              <a:buFontTx/>
              <a:buNone/>
              <a:tabLst/>
              <a:defRPr/>
            </a:pPr>
            <a:r>
              <a:rPr lang="en-US" dirty="0" smtClean="0"/>
              <a:t>Click to edit Master title style</a:t>
            </a:r>
            <a:endParaRPr lang="en-US" dirty="0"/>
          </a:p>
        </p:txBody>
      </p:sp>
      <p:sp>
        <p:nvSpPr>
          <p:cNvPr id="3" name="Text Placeholder 2"/>
          <p:cNvSpPr>
            <a:spLocks noGrp="1"/>
          </p:cNvSpPr>
          <p:nvPr>
            <p:ph type="body" idx="1"/>
          </p:nvPr>
        </p:nvSpPr>
        <p:spPr>
          <a:xfrm>
            <a:off x="457200" y="1905000"/>
            <a:ext cx="8229600" cy="4267200"/>
          </a:xfrm>
          <a:prstGeom prst="rect">
            <a:avLst/>
          </a:prstGeom>
        </p:spPr>
        <p:txBody>
          <a:bodyPr vert="horz" lIns="91440" tIns="45720" rIns="91440" bIns="45720" rtlCol="0">
            <a:normAutofit/>
          </a:bodyPr>
          <a:lstStyle/>
          <a:p>
            <a:pPr lvl="0"/>
            <a:r>
              <a:rPr lang="en-US" dirty="0" smtClean="0"/>
              <a:t>Click to edit Master text styles</a:t>
            </a:r>
          </a:p>
          <a:p>
            <a:pPr marL="285750" lvl="1" indent="-285750" algn="l" defTabSz="457200" rtl="0" eaLnBrk="1" latinLnBrk="0" hangingPunct="1">
              <a:lnSpc>
                <a:spcPts val="2500"/>
              </a:lnSpc>
              <a:spcBef>
                <a:spcPts val="200"/>
              </a:spcBef>
              <a:spcAft>
                <a:spcPts val="200"/>
              </a:spcAft>
              <a:buClr>
                <a:schemeClr val="accent1"/>
              </a:buClr>
              <a:buFont typeface="Arial"/>
              <a:buChar char="•"/>
            </a:pPr>
            <a:r>
              <a:rPr lang="en-US" dirty="0" smtClean="0"/>
              <a:t>Second level</a:t>
            </a:r>
          </a:p>
          <a:p>
            <a:pPr marL="538163" lvl="2" indent="-242888" algn="l" defTabSz="457200" rtl="0" eaLnBrk="1" latinLnBrk="0" hangingPunct="1">
              <a:spcBef>
                <a:spcPct val="20000"/>
              </a:spcBef>
              <a:buClr>
                <a:schemeClr val="accent1"/>
              </a:buClr>
              <a:buSzPct val="100000"/>
              <a:buFont typeface="Arial"/>
              <a:buChar char="•"/>
            </a:pPr>
            <a:r>
              <a:rPr lang="en-US" dirty="0" smtClean="0"/>
              <a:t>Third level</a:t>
            </a:r>
          </a:p>
          <a:p>
            <a:pPr marL="808038" lvl="3" indent="-228600" algn="l" defTabSz="442913" rtl="0" eaLnBrk="1" latinLnBrk="0" hangingPunct="1">
              <a:spcBef>
                <a:spcPct val="20000"/>
              </a:spcBef>
              <a:buClr>
                <a:schemeClr val="accent1"/>
              </a:buClr>
              <a:buFont typeface="Arial"/>
              <a:buChar char="•"/>
            </a:pPr>
            <a:r>
              <a:rPr lang="en-US" dirty="0" smtClean="0"/>
              <a:t>Fourth level</a:t>
            </a:r>
          </a:p>
          <a:p>
            <a:pPr marL="1074738" lvl="4" indent="-228600" algn="l" defTabSz="457200" rtl="0" eaLnBrk="1" latinLnBrk="0" hangingPunct="1">
              <a:spcBef>
                <a:spcPct val="20000"/>
              </a:spcBef>
              <a:buClr>
                <a:schemeClr val="accent1"/>
              </a:buClr>
              <a:buFont typeface="Arial"/>
              <a:buChar char="•"/>
            </a:pPr>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5935D8-9BC6-9442-A71F-7F8B11C8A69E}" type="datetime1">
              <a:rPr lang="en-US" smtClean="0"/>
              <a:pPr/>
              <a:t>10/11/2011</a:t>
            </a:fld>
            <a:endParaRPr lang="en-US"/>
          </a:p>
        </p:txBody>
      </p:sp>
      <p:sp>
        <p:nvSpPr>
          <p:cNvPr id="6" name="Slide Number Placeholder 5"/>
          <p:cNvSpPr>
            <a:spLocks noGrp="1"/>
          </p:cNvSpPr>
          <p:nvPr>
            <p:ph type="sldNum" sz="quarter" idx="4"/>
          </p:nvPr>
        </p:nvSpPr>
        <p:spPr>
          <a:xfrm>
            <a:off x="8191456" y="6356350"/>
            <a:ext cx="495344" cy="365125"/>
          </a:xfrm>
          <a:prstGeom prst="rect">
            <a:avLst/>
          </a:prstGeom>
        </p:spPr>
        <p:txBody>
          <a:bodyPr vert="horz" lIns="91440" tIns="45720" rIns="91440" bIns="45720" rtlCol="0" anchor="ctr"/>
          <a:lstStyle>
            <a:lvl1pPr algn="r">
              <a:defRPr sz="1200">
                <a:solidFill>
                  <a:schemeClr val="accent6"/>
                </a:solidFill>
              </a:defRPr>
            </a:lvl1pPr>
          </a:lstStyle>
          <a:p>
            <a:fld id="{D372AB51-BDCC-4F95-83CF-1CBB2D34E9E5}" type="slidenum">
              <a:rPr lang="en-US" smtClean="0"/>
              <a:pPr/>
              <a:t>‹#›</a:t>
            </a:fld>
            <a:endParaRPr lang="en-US" dirty="0"/>
          </a:p>
        </p:txBody>
      </p:sp>
      <p:pic>
        <p:nvPicPr>
          <p:cNvPr id="16" name="Picture 15" descr="PASS11_Header.jpg"/>
          <p:cNvPicPr>
            <a:picLocks noChangeAspect="1"/>
          </p:cNvPicPr>
          <p:nvPr userDrawn="1"/>
        </p:nvPicPr>
        <p:blipFill rotWithShape="1">
          <a:blip r:embed="rId7" cstate="print">
            <a:extLst>
              <a:ext uri="{28A0092B-C50C-407E-A947-70E740481C1C}">
                <a14:useLocalDpi xmlns:a14="http://schemas.microsoft.com/office/drawing/2010/main" val="0"/>
              </a:ext>
            </a:extLst>
          </a:blip>
          <a:srcRect t="12821" b="6593"/>
          <a:stretch/>
        </p:blipFill>
        <p:spPr>
          <a:xfrm>
            <a:off x="0" y="-1"/>
            <a:ext cx="9144000" cy="859693"/>
          </a:xfrm>
          <a:prstGeom prst="rect">
            <a:avLst/>
          </a:prstGeom>
        </p:spPr>
      </p:pic>
      <p:sp>
        <p:nvSpPr>
          <p:cNvPr id="10" name="Footer Placeholder 4"/>
          <p:cNvSpPr>
            <a:spLocks noGrp="1"/>
          </p:cNvSpPr>
          <p:nvPr>
            <p:ph type="ftr" sz="quarter" idx="3"/>
          </p:nvPr>
        </p:nvSpPr>
        <p:spPr>
          <a:xfrm>
            <a:off x="5221076" y="6356350"/>
            <a:ext cx="2895600" cy="365125"/>
          </a:xfrm>
          <a:prstGeom prst="rect">
            <a:avLst/>
          </a:prstGeom>
        </p:spPr>
        <p:txBody>
          <a:bodyPr anchor="ctr"/>
          <a:lstStyle>
            <a:lvl1pPr algn="r">
              <a:defRPr sz="1100">
                <a:solidFill>
                  <a:schemeClr val="accent6"/>
                </a:solidFill>
                <a:latin typeface="+mn-lt"/>
              </a:defRPr>
            </a:lvl1pPr>
          </a:lstStyle>
          <a:p>
            <a:r>
              <a:rPr lang="en-US" dirty="0" smtClean="0">
                <a:cs typeface="Arial"/>
              </a:rPr>
              <a:t>Session Code   </a:t>
            </a:r>
            <a:r>
              <a:rPr lang="en-US" dirty="0" smtClean="0">
                <a:solidFill>
                  <a:schemeClr val="bg1">
                    <a:lumMod val="50000"/>
                  </a:schemeClr>
                </a:solidFill>
                <a:cs typeface="Arial"/>
              </a:rPr>
              <a:t>|</a:t>
            </a:r>
            <a:r>
              <a:rPr lang="en-US" dirty="0" smtClean="0">
                <a:cs typeface="Arial"/>
              </a:rPr>
              <a:t>   Session Title</a:t>
            </a:r>
          </a:p>
        </p:txBody>
      </p:sp>
    </p:spTree>
    <p:extLst>
      <p:ext uri="{BB962C8B-B14F-4D97-AF65-F5344CB8AC3E}">
        <p14:creationId xmlns:p14="http://schemas.microsoft.com/office/powerpoint/2010/main" val="4065379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dt="0"/>
  <p:txStyles>
    <p:titleStyle>
      <a:lvl1pPr marL="0" algn="l" defTabSz="457200" rtl="0" eaLnBrk="1" latinLnBrk="0" hangingPunct="1">
        <a:lnSpc>
          <a:spcPts val="3500"/>
        </a:lnSpc>
        <a:spcBef>
          <a:spcPct val="0"/>
        </a:spcBef>
        <a:buNone/>
        <a:defRPr kumimoji="0" lang="en-US" sz="3600" b="0" i="0" u="none" strike="noStrike" kern="1200" cap="none" spc="0" normalizeH="0" baseline="0" dirty="0">
          <a:ln>
            <a:noFill/>
          </a:ln>
          <a:solidFill>
            <a:srgbClr val="FA761C"/>
          </a:solidFill>
          <a:effectLst/>
          <a:uLnTx/>
          <a:uFillTx/>
          <a:latin typeface="Century Gothic"/>
          <a:ea typeface="+mj-ea"/>
          <a:cs typeface="+mj-cs"/>
        </a:defRPr>
      </a:lvl1pPr>
    </p:titleStyle>
    <p:bodyStyle>
      <a:lvl1pPr marL="0" indent="0" algn="l" defTabSz="914400" rtl="0" eaLnBrk="1" latinLnBrk="0" hangingPunct="1">
        <a:spcBef>
          <a:spcPct val="20000"/>
        </a:spcBef>
        <a:buFont typeface="Arial" pitchFamily="34" charset="0"/>
        <a:buNone/>
        <a:defRPr sz="2800" kern="1200">
          <a:solidFill>
            <a:schemeClr val="tx1">
              <a:lumMod val="85000"/>
              <a:lumOff val="15000"/>
            </a:schemeClr>
          </a:solidFill>
          <a:latin typeface="+mn-lt"/>
          <a:ea typeface="+mn-ea"/>
          <a:cs typeface="+mn-cs"/>
        </a:defRPr>
      </a:lvl1pPr>
      <a:lvl2pPr marL="342900" indent="-342900" algn="l" defTabSz="914400" rtl="0" eaLnBrk="1" latinLnBrk="0" hangingPunct="1">
        <a:spcBef>
          <a:spcPct val="20000"/>
        </a:spcBef>
        <a:buFont typeface="Arial" pitchFamily="34" charset="0"/>
        <a:buChar char="•"/>
        <a:defRPr lang="en-US" sz="2400" kern="1200" dirty="0" smtClean="0">
          <a:solidFill>
            <a:schemeClr val="tx1">
              <a:lumMod val="85000"/>
              <a:lumOff val="15000"/>
            </a:schemeClr>
          </a:solidFill>
          <a:latin typeface="Century Gothic"/>
          <a:ea typeface="+mn-ea"/>
          <a:cs typeface="+mn-cs"/>
        </a:defRPr>
      </a:lvl2pPr>
      <a:lvl3pPr marL="638175" indent="-342900" algn="l" defTabSz="914400" rtl="0" eaLnBrk="1" latinLnBrk="0" hangingPunct="1">
        <a:spcBef>
          <a:spcPct val="20000"/>
        </a:spcBef>
        <a:buFont typeface="Arial" pitchFamily="34" charset="0"/>
        <a:buChar char="•"/>
        <a:defRPr lang="en-US" sz="2000" kern="1200" dirty="0" smtClean="0">
          <a:solidFill>
            <a:schemeClr val="tx1">
              <a:lumMod val="85000"/>
              <a:lumOff val="15000"/>
            </a:schemeClr>
          </a:solidFill>
          <a:latin typeface="Century Gothic"/>
          <a:ea typeface="+mn-ea"/>
          <a:cs typeface="+mn-cs"/>
        </a:defRPr>
      </a:lvl3pPr>
      <a:lvl4pPr marL="865188" indent="-285750" algn="l" defTabSz="914400" rtl="0" eaLnBrk="1" latinLnBrk="0" hangingPunct="1">
        <a:spcBef>
          <a:spcPct val="20000"/>
        </a:spcBef>
        <a:buFont typeface="Arial" pitchFamily="34" charset="0"/>
        <a:buChar char="•"/>
        <a:defRPr lang="en-US" sz="2000" kern="1200" dirty="0" smtClean="0">
          <a:solidFill>
            <a:schemeClr val="tx1">
              <a:lumMod val="85000"/>
              <a:lumOff val="15000"/>
            </a:schemeClr>
          </a:solidFill>
          <a:latin typeface="Century Gothic"/>
          <a:ea typeface="+mn-ea"/>
          <a:cs typeface="+mn-cs"/>
        </a:defRPr>
      </a:lvl4pPr>
      <a:lvl5pPr marL="1131888" indent="-285750" algn="l" defTabSz="914400" rtl="0" eaLnBrk="1" latinLnBrk="0" hangingPunct="1">
        <a:spcBef>
          <a:spcPct val="20000"/>
        </a:spcBef>
        <a:buFont typeface="Arial" pitchFamily="34" charset="0"/>
        <a:buChar char="•"/>
        <a:defRPr lang="en-US" sz="2000" kern="1200" dirty="0">
          <a:solidFill>
            <a:schemeClr val="tx1">
              <a:lumMod val="85000"/>
              <a:lumOff val="15000"/>
            </a:schemeClr>
          </a:solidFill>
          <a:latin typeface="Century Gothic"/>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US" dirty="0"/>
              <a:t/>
            </a:r>
            <a:br>
              <a:rPr lang="en-US" dirty="0"/>
            </a:br>
            <a:r>
              <a:rPr lang="en-US" dirty="0" smtClean="0"/>
              <a:t>Top 10 Ways To Break Your Deployments</a:t>
            </a:r>
            <a:endParaRPr lang="en-US" dirty="0"/>
          </a:p>
        </p:txBody>
      </p:sp>
      <p:sp>
        <p:nvSpPr>
          <p:cNvPr id="5" name="Subtitle 4"/>
          <p:cNvSpPr>
            <a:spLocks noGrp="1"/>
          </p:cNvSpPr>
          <p:nvPr>
            <p:ph type="subTitle" idx="1"/>
          </p:nvPr>
        </p:nvSpPr>
        <p:spPr/>
        <p:txBody>
          <a:bodyPr/>
          <a:lstStyle/>
          <a:p>
            <a:r>
              <a:rPr lang="en-US" dirty="0" smtClean="0"/>
              <a:t>Or: How to Avoid Your Sorry Fate</a:t>
            </a:r>
            <a:endParaRPr lang="en-US" dirty="0"/>
          </a:p>
        </p:txBody>
      </p:sp>
      <p:sp>
        <p:nvSpPr>
          <p:cNvPr id="6" name="Subtitle 5"/>
          <p:cNvSpPr txBox="1">
            <a:spLocks/>
          </p:cNvSpPr>
          <p:nvPr/>
        </p:nvSpPr>
        <p:spPr>
          <a:xfrm>
            <a:off x="1484924" y="4120853"/>
            <a:ext cx="2813542" cy="604977"/>
          </a:xfrm>
          <a:prstGeom prst="rect">
            <a:avLst/>
          </a:prstGeom>
        </p:spPr>
        <p:txBody>
          <a:bodyPr vert="horz" lIns="91440" tIns="45720" rIns="91440" bIns="45720" rtlCol="0" anchor="t" anchorCtr="0">
            <a:noAutofit/>
          </a:bodyPr>
          <a:lstStyle>
            <a:lvl1pPr marL="0" indent="0" algn="l" defTabSz="457200" rtl="0" eaLnBrk="1" latinLnBrk="0" hangingPunct="1">
              <a:lnSpc>
                <a:spcPts val="2800"/>
              </a:lnSpc>
              <a:spcBef>
                <a:spcPts val="500"/>
              </a:spcBef>
              <a:spcAft>
                <a:spcPts val="800"/>
              </a:spcAft>
              <a:buFont typeface="Arial"/>
              <a:buNone/>
              <a:defRPr sz="2400" kern="1200">
                <a:solidFill>
                  <a:schemeClr val="accent6">
                    <a:lumMod val="75000"/>
                  </a:schemeClr>
                </a:solidFill>
                <a:latin typeface="Arial"/>
                <a:ea typeface="+mn-ea"/>
                <a:cs typeface="Arial"/>
              </a:defRPr>
            </a:lvl1pPr>
            <a:lvl2pPr marL="457200" indent="0" algn="ctr" defTabSz="457200" rtl="0" eaLnBrk="1" latinLnBrk="0" hangingPunct="1">
              <a:lnSpc>
                <a:spcPts val="2500"/>
              </a:lnSpc>
              <a:spcBef>
                <a:spcPts val="200"/>
              </a:spcBef>
              <a:spcAft>
                <a:spcPts val="200"/>
              </a:spcAft>
              <a:buFont typeface="Arial"/>
              <a:buNone/>
              <a:defRPr sz="2400" kern="1200">
                <a:solidFill>
                  <a:schemeClr val="tx1">
                    <a:tint val="75000"/>
                  </a:schemeClr>
                </a:solidFill>
                <a:latin typeface="Arial"/>
                <a:ea typeface="+mn-ea"/>
                <a:cs typeface="Arial"/>
              </a:defRPr>
            </a:lvl2pPr>
            <a:lvl3pPr marL="914400" indent="0" algn="ctr" defTabSz="457200" rtl="0" eaLnBrk="1" latinLnBrk="0" hangingPunct="1">
              <a:spcBef>
                <a:spcPct val="20000"/>
              </a:spcBef>
              <a:buSzPct val="100000"/>
              <a:buFont typeface="Arial"/>
              <a:buNone/>
              <a:defRPr sz="2000" kern="1200">
                <a:solidFill>
                  <a:schemeClr val="tx1">
                    <a:tint val="75000"/>
                  </a:schemeClr>
                </a:solidFill>
                <a:latin typeface="Arial"/>
                <a:ea typeface="+mn-ea"/>
                <a:cs typeface="Arial"/>
              </a:defRPr>
            </a:lvl3pPr>
            <a:lvl4pPr marL="1371600" indent="0" algn="ctr" defTabSz="442913" rtl="0" eaLnBrk="1" latinLnBrk="0" hangingPunct="1">
              <a:spcBef>
                <a:spcPct val="20000"/>
              </a:spcBef>
              <a:buFont typeface="Arial"/>
              <a:buNone/>
              <a:defRPr sz="20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nSpc>
                <a:spcPct val="100000"/>
              </a:lnSpc>
              <a:spcBef>
                <a:spcPts val="0"/>
              </a:spcBef>
              <a:spcAft>
                <a:spcPts val="0"/>
              </a:spcAft>
            </a:pPr>
            <a:r>
              <a:rPr lang="en-US" sz="1400" b="1" dirty="0" smtClean="0">
                <a:solidFill>
                  <a:schemeClr val="tx1">
                    <a:lumMod val="75000"/>
                    <a:lumOff val="25000"/>
                  </a:schemeClr>
                </a:solidFill>
                <a:latin typeface="Century Gothic"/>
                <a:cs typeface="Century Gothic"/>
              </a:rPr>
              <a:t>Dev Nambi</a:t>
            </a:r>
          </a:p>
          <a:p>
            <a:pPr>
              <a:lnSpc>
                <a:spcPct val="100000"/>
              </a:lnSpc>
              <a:spcBef>
                <a:spcPts val="0"/>
              </a:spcBef>
              <a:spcAft>
                <a:spcPts val="0"/>
              </a:spcAft>
            </a:pPr>
            <a:r>
              <a:rPr lang="en-US" sz="1400" dirty="0" smtClean="0">
                <a:solidFill>
                  <a:schemeClr val="tx1">
                    <a:lumMod val="75000"/>
                    <a:lumOff val="25000"/>
                  </a:schemeClr>
                </a:solidFill>
                <a:latin typeface="Century Gothic"/>
                <a:cs typeface="Century Gothic"/>
              </a:rPr>
              <a:t>Senior Software Engineer</a:t>
            </a:r>
          </a:p>
          <a:p>
            <a:pPr>
              <a:lnSpc>
                <a:spcPct val="100000"/>
              </a:lnSpc>
              <a:spcBef>
                <a:spcPts val="0"/>
              </a:spcBef>
              <a:spcAft>
                <a:spcPts val="0"/>
              </a:spcAft>
            </a:pPr>
            <a:r>
              <a:rPr lang="en-US" sz="1400" dirty="0" smtClean="0">
                <a:solidFill>
                  <a:schemeClr val="tx1">
                    <a:lumMod val="75000"/>
                    <a:lumOff val="25000"/>
                  </a:schemeClr>
                </a:solidFill>
                <a:latin typeface="Century Gothic"/>
                <a:cs typeface="Century Gothic"/>
              </a:rPr>
              <a:t>Microsoft</a:t>
            </a:r>
            <a:endParaRPr lang="en-US" sz="1400" dirty="0">
              <a:solidFill>
                <a:schemeClr val="tx1">
                  <a:lumMod val="75000"/>
                  <a:lumOff val="25000"/>
                </a:schemeClr>
              </a:solidFill>
              <a:latin typeface="Century Gothic"/>
              <a:cs typeface="Century Gothic"/>
            </a:endParaRPr>
          </a:p>
        </p:txBody>
      </p:sp>
    </p:spTree>
    <p:extLst>
      <p:ext uri="{BB962C8B-B14F-4D97-AF65-F5344CB8AC3E}">
        <p14:creationId xmlns:p14="http://schemas.microsoft.com/office/powerpoint/2010/main" val="2507804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552222"/>
          </a:xfrm>
        </p:spPr>
        <p:txBody>
          <a:bodyPr>
            <a:normAutofit/>
          </a:bodyPr>
          <a:lstStyle/>
          <a:p>
            <a:pPr>
              <a:tabLst>
                <a:tab pos="1828800" algn="l"/>
              </a:tabLst>
            </a:pPr>
            <a:r>
              <a:rPr lang="en-US" dirty="0" smtClean="0"/>
              <a:t>It Works On My Machine</a:t>
            </a:r>
            <a:endParaRPr lang="en-US" dirty="0"/>
          </a:p>
        </p:txBody>
      </p:sp>
      <p:sp>
        <p:nvSpPr>
          <p:cNvPr id="3" name="Content Placeholder 2"/>
          <p:cNvSpPr>
            <a:spLocks noGrp="1"/>
          </p:cNvSpPr>
          <p:nvPr>
            <p:ph idx="1"/>
          </p:nvPr>
        </p:nvSpPr>
        <p:spPr>
          <a:xfrm>
            <a:off x="457200" y="2144889"/>
            <a:ext cx="8229600" cy="4027310"/>
          </a:xfrm>
        </p:spPr>
        <p:txBody>
          <a:bodyPr>
            <a:normAutofit/>
          </a:bodyPr>
          <a:lstStyle/>
          <a:p>
            <a:r>
              <a:rPr lang="en-US" dirty="0" smtClean="0"/>
              <a:t>10.	Ignore </a:t>
            </a:r>
            <a:r>
              <a:rPr lang="en-US" dirty="0"/>
              <a:t>User Activity</a:t>
            </a:r>
          </a:p>
          <a:p>
            <a:r>
              <a:rPr lang="en-US" dirty="0" smtClean="0"/>
              <a:t>9. 	Don’t </a:t>
            </a:r>
            <a:r>
              <a:rPr lang="en-US" dirty="0"/>
              <a:t>Migrate Data</a:t>
            </a:r>
          </a:p>
          <a:p>
            <a:r>
              <a:rPr lang="en-US" dirty="0" smtClean="0"/>
              <a:t>8. 	Ignore </a:t>
            </a:r>
            <a:r>
              <a:rPr lang="en-US" dirty="0"/>
              <a:t>Time to Release</a:t>
            </a:r>
          </a:p>
          <a:p>
            <a:r>
              <a:rPr lang="en-US" dirty="0" smtClean="0"/>
              <a:t>7. 	Ignore </a:t>
            </a:r>
            <a:r>
              <a:rPr lang="en-US" dirty="0"/>
              <a:t>Security and Permissions</a:t>
            </a:r>
          </a:p>
          <a:p>
            <a:r>
              <a:rPr lang="en-US" dirty="0" smtClean="0"/>
              <a:t>6.	Make Code </a:t>
            </a:r>
            <a:r>
              <a:rPr lang="en-US" dirty="0"/>
              <a:t>Environment </a:t>
            </a:r>
            <a:r>
              <a:rPr lang="en-US" dirty="0" smtClean="0"/>
              <a:t>Specific</a:t>
            </a:r>
            <a:endParaRPr lang="en-US" dirty="0"/>
          </a:p>
        </p:txBody>
      </p:sp>
      <p:sp>
        <p:nvSpPr>
          <p:cNvPr id="6" name="Slide Number Placeholder 5"/>
          <p:cNvSpPr>
            <a:spLocks noGrp="1"/>
          </p:cNvSpPr>
          <p:nvPr>
            <p:ph type="sldNum" sz="quarter" idx="12"/>
          </p:nvPr>
        </p:nvSpPr>
        <p:spPr/>
        <p:txBody>
          <a:bodyPr/>
          <a:lstStyle/>
          <a:p>
            <a:fld id="{D372AB51-BDCC-4F95-83CF-1CBB2D34E9E5}" type="slidenum">
              <a:rPr lang="en-US" smtClean="0"/>
              <a:pPr/>
              <a:t>2</a:t>
            </a:fld>
            <a:endParaRPr lang="en-US"/>
          </a:p>
        </p:txBody>
      </p:sp>
      <p:sp>
        <p:nvSpPr>
          <p:cNvPr id="7" name="Footer Placeholder 3"/>
          <p:cNvSpPr>
            <a:spLocks noGrp="1"/>
          </p:cNvSpPr>
          <p:nvPr>
            <p:ph type="ftr" sz="quarter" idx="11"/>
          </p:nvPr>
        </p:nvSpPr>
        <p:spPr>
          <a:xfrm>
            <a:off x="5221076" y="6356350"/>
            <a:ext cx="2895600" cy="365125"/>
          </a:xfrm>
        </p:spPr>
        <p:txBody>
          <a:bodyPr/>
          <a:lstStyle/>
          <a:p>
            <a:r>
              <a:rPr lang="en-US" dirty="0" smtClean="0">
                <a:cs typeface="Arial"/>
              </a:rPr>
              <a:t>LT-100-W   </a:t>
            </a:r>
            <a:r>
              <a:rPr lang="en-US" dirty="0" smtClean="0">
                <a:solidFill>
                  <a:schemeClr val="bg1">
                    <a:lumMod val="50000"/>
                  </a:schemeClr>
                </a:solidFill>
                <a:cs typeface="Arial"/>
              </a:rPr>
              <a:t>|</a:t>
            </a:r>
            <a:r>
              <a:rPr lang="en-US" dirty="0" smtClean="0">
                <a:cs typeface="Arial"/>
              </a:rPr>
              <a:t>   Top 10 Ways To Break Your Deployments</a:t>
            </a:r>
          </a:p>
        </p:txBody>
      </p:sp>
    </p:spTree>
    <p:extLst>
      <p:ext uri="{BB962C8B-B14F-4D97-AF65-F5344CB8AC3E}">
        <p14:creationId xmlns:p14="http://schemas.microsoft.com/office/powerpoint/2010/main" val="965304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552222"/>
          </a:xfrm>
        </p:spPr>
        <p:txBody>
          <a:bodyPr>
            <a:normAutofit/>
          </a:bodyPr>
          <a:lstStyle/>
          <a:p>
            <a:pPr>
              <a:tabLst>
                <a:tab pos="1828800" algn="l"/>
              </a:tabLst>
            </a:pPr>
            <a:r>
              <a:rPr lang="en-US" dirty="0" smtClean="0"/>
              <a:t>It’s “Just” a Deployment Script</a:t>
            </a:r>
            <a:endParaRPr lang="en-US" dirty="0"/>
          </a:p>
        </p:txBody>
      </p:sp>
      <p:sp>
        <p:nvSpPr>
          <p:cNvPr id="3" name="Content Placeholder 2"/>
          <p:cNvSpPr>
            <a:spLocks noGrp="1"/>
          </p:cNvSpPr>
          <p:nvPr>
            <p:ph idx="1"/>
          </p:nvPr>
        </p:nvSpPr>
        <p:spPr>
          <a:xfrm>
            <a:off x="457200" y="2144889"/>
            <a:ext cx="8229600" cy="4027310"/>
          </a:xfrm>
        </p:spPr>
        <p:txBody>
          <a:bodyPr/>
          <a:lstStyle/>
          <a:p>
            <a:r>
              <a:rPr lang="en-US" dirty="0" smtClean="0"/>
              <a:t>5.	Complexity </a:t>
            </a:r>
            <a:r>
              <a:rPr lang="en-US" dirty="0"/>
              <a:t>= Good. Add more!</a:t>
            </a:r>
          </a:p>
          <a:p>
            <a:r>
              <a:rPr lang="en-US" dirty="0" smtClean="0"/>
              <a:t>4.	Scripts </a:t>
            </a:r>
            <a:r>
              <a:rPr lang="en-US" dirty="0"/>
              <a:t>don’t need to be re-run</a:t>
            </a:r>
          </a:p>
          <a:p>
            <a:r>
              <a:rPr lang="en-US" dirty="0" smtClean="0"/>
              <a:t>3. 	Rollbacks</a:t>
            </a:r>
            <a:r>
              <a:rPr lang="en-US" dirty="0"/>
              <a:t>? We don’t need no </a:t>
            </a:r>
            <a:r>
              <a:rPr lang="en-US" dirty="0" err="1"/>
              <a:t>stinkin</a:t>
            </a:r>
            <a:r>
              <a:rPr lang="en-US" dirty="0"/>
              <a:t>’ </a:t>
            </a:r>
            <a:r>
              <a:rPr lang="en-US" dirty="0" smtClean="0"/>
              <a:t>	rollbacks</a:t>
            </a:r>
            <a:r>
              <a:rPr lang="en-US" dirty="0"/>
              <a:t>!</a:t>
            </a:r>
          </a:p>
        </p:txBody>
      </p:sp>
      <p:sp>
        <p:nvSpPr>
          <p:cNvPr id="6" name="Slide Number Placeholder 5"/>
          <p:cNvSpPr>
            <a:spLocks noGrp="1"/>
          </p:cNvSpPr>
          <p:nvPr>
            <p:ph type="sldNum" sz="quarter" idx="12"/>
          </p:nvPr>
        </p:nvSpPr>
        <p:spPr/>
        <p:txBody>
          <a:bodyPr/>
          <a:lstStyle/>
          <a:p>
            <a:fld id="{D372AB51-BDCC-4F95-83CF-1CBB2D34E9E5}" type="slidenum">
              <a:rPr lang="en-US" smtClean="0"/>
              <a:pPr/>
              <a:t>3</a:t>
            </a:fld>
            <a:endParaRPr lang="en-US"/>
          </a:p>
        </p:txBody>
      </p:sp>
      <p:sp>
        <p:nvSpPr>
          <p:cNvPr id="4" name="Footer Placeholder 3"/>
          <p:cNvSpPr>
            <a:spLocks noGrp="1"/>
          </p:cNvSpPr>
          <p:nvPr>
            <p:ph type="ftr" sz="quarter" idx="11"/>
          </p:nvPr>
        </p:nvSpPr>
        <p:spPr/>
        <p:txBody>
          <a:bodyPr/>
          <a:lstStyle/>
          <a:p>
            <a:r>
              <a:rPr lang="en-US" dirty="0" smtClean="0">
                <a:cs typeface="Arial"/>
              </a:rPr>
              <a:t>LT-100-W   </a:t>
            </a:r>
            <a:r>
              <a:rPr lang="en-US" dirty="0" smtClean="0">
                <a:solidFill>
                  <a:schemeClr val="bg1">
                    <a:lumMod val="50000"/>
                  </a:schemeClr>
                </a:solidFill>
                <a:cs typeface="Arial"/>
              </a:rPr>
              <a:t>|</a:t>
            </a:r>
            <a:r>
              <a:rPr lang="en-US" dirty="0" smtClean="0">
                <a:cs typeface="Arial"/>
              </a:rPr>
              <a:t>   Top 10 Ways To Break Your Deployments</a:t>
            </a:r>
          </a:p>
        </p:txBody>
      </p:sp>
    </p:spTree>
    <p:extLst>
      <p:ext uri="{BB962C8B-B14F-4D97-AF65-F5344CB8AC3E}">
        <p14:creationId xmlns:p14="http://schemas.microsoft.com/office/powerpoint/2010/main" val="3708441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552222"/>
          </a:xfrm>
        </p:spPr>
        <p:txBody>
          <a:bodyPr>
            <a:normAutofit/>
          </a:bodyPr>
          <a:lstStyle/>
          <a:p>
            <a:pPr>
              <a:tabLst>
                <a:tab pos="1828800" algn="l"/>
              </a:tabLst>
            </a:pPr>
            <a:r>
              <a:rPr lang="en-US" dirty="0" smtClean="0"/>
              <a:t>Trust and Communication</a:t>
            </a:r>
            <a:endParaRPr lang="en-US" dirty="0"/>
          </a:p>
        </p:txBody>
      </p:sp>
      <p:sp>
        <p:nvSpPr>
          <p:cNvPr id="3" name="Content Placeholder 2"/>
          <p:cNvSpPr>
            <a:spLocks noGrp="1"/>
          </p:cNvSpPr>
          <p:nvPr>
            <p:ph idx="1"/>
          </p:nvPr>
        </p:nvSpPr>
        <p:spPr>
          <a:xfrm>
            <a:off x="457200" y="2144889"/>
            <a:ext cx="8229600" cy="4027310"/>
          </a:xfrm>
        </p:spPr>
        <p:txBody>
          <a:bodyPr/>
          <a:lstStyle/>
          <a:p>
            <a:r>
              <a:rPr lang="en-US" dirty="0" smtClean="0"/>
              <a:t>2.	Don’t </a:t>
            </a:r>
            <a:r>
              <a:rPr lang="en-US" dirty="0"/>
              <a:t>Test Your Releases</a:t>
            </a:r>
          </a:p>
          <a:p>
            <a:r>
              <a:rPr lang="en-US" dirty="0" smtClean="0"/>
              <a:t>1.	DBAs </a:t>
            </a:r>
            <a:r>
              <a:rPr lang="en-US" dirty="0"/>
              <a:t>and Developers </a:t>
            </a:r>
            <a:r>
              <a:rPr lang="en-US" dirty="0" smtClean="0"/>
              <a:t>Don’t Talk to </a:t>
            </a:r>
            <a:r>
              <a:rPr lang="en-US" dirty="0"/>
              <a:t>Each </a:t>
            </a:r>
            <a:r>
              <a:rPr lang="en-US" dirty="0" smtClean="0"/>
              <a:t>	Other</a:t>
            </a:r>
            <a:endParaRPr lang="en-US" dirty="0"/>
          </a:p>
        </p:txBody>
      </p:sp>
      <p:sp>
        <p:nvSpPr>
          <p:cNvPr id="6" name="Slide Number Placeholder 5"/>
          <p:cNvSpPr>
            <a:spLocks noGrp="1"/>
          </p:cNvSpPr>
          <p:nvPr>
            <p:ph type="sldNum" sz="quarter" idx="12"/>
          </p:nvPr>
        </p:nvSpPr>
        <p:spPr/>
        <p:txBody>
          <a:bodyPr/>
          <a:lstStyle/>
          <a:p>
            <a:fld id="{D372AB51-BDCC-4F95-83CF-1CBB2D34E9E5}" type="slidenum">
              <a:rPr lang="en-US" smtClean="0"/>
              <a:pPr/>
              <a:t>4</a:t>
            </a:fld>
            <a:endParaRPr lang="en-US"/>
          </a:p>
        </p:txBody>
      </p:sp>
      <p:sp>
        <p:nvSpPr>
          <p:cNvPr id="7" name="Footer Placeholder 3"/>
          <p:cNvSpPr>
            <a:spLocks noGrp="1"/>
          </p:cNvSpPr>
          <p:nvPr>
            <p:ph type="ftr" sz="quarter" idx="11"/>
          </p:nvPr>
        </p:nvSpPr>
        <p:spPr>
          <a:xfrm>
            <a:off x="5221076" y="6356350"/>
            <a:ext cx="2895600" cy="365125"/>
          </a:xfrm>
        </p:spPr>
        <p:txBody>
          <a:bodyPr/>
          <a:lstStyle/>
          <a:p>
            <a:r>
              <a:rPr lang="en-US" dirty="0" smtClean="0">
                <a:cs typeface="Arial"/>
              </a:rPr>
              <a:t>LT-100-W   </a:t>
            </a:r>
            <a:r>
              <a:rPr lang="en-US" dirty="0" smtClean="0">
                <a:solidFill>
                  <a:schemeClr val="bg1">
                    <a:lumMod val="50000"/>
                  </a:schemeClr>
                </a:solidFill>
                <a:cs typeface="Arial"/>
              </a:rPr>
              <a:t>|</a:t>
            </a:r>
            <a:r>
              <a:rPr lang="en-US" dirty="0" smtClean="0">
                <a:cs typeface="Arial"/>
              </a:rPr>
              <a:t>   Top 10 Ways To Break Your Deployments</a:t>
            </a:r>
          </a:p>
        </p:txBody>
      </p:sp>
    </p:spTree>
    <p:extLst>
      <p:ext uri="{BB962C8B-B14F-4D97-AF65-F5344CB8AC3E}">
        <p14:creationId xmlns:p14="http://schemas.microsoft.com/office/powerpoint/2010/main" val="3708441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CA" dirty="0" smtClean="0"/>
              <a:t>Complete the Evaluation Form </a:t>
            </a:r>
            <a:br>
              <a:rPr lang="en-CA" dirty="0" smtClean="0"/>
            </a:br>
            <a:r>
              <a:rPr lang="en-CA" dirty="0" smtClean="0"/>
              <a:t>to Win!</a:t>
            </a:r>
            <a:endParaRPr lang="en-US" sz="4000" dirty="0"/>
          </a:p>
        </p:txBody>
      </p:sp>
      <p:sp>
        <p:nvSpPr>
          <p:cNvPr id="6" name="Content Placeholder 5"/>
          <p:cNvSpPr>
            <a:spLocks noGrp="1"/>
          </p:cNvSpPr>
          <p:nvPr>
            <p:ph idx="1"/>
          </p:nvPr>
        </p:nvSpPr>
        <p:spPr>
          <a:xfrm>
            <a:off x="457200" y="2133600"/>
            <a:ext cx="8229600" cy="4038600"/>
          </a:xfrm>
        </p:spPr>
        <p:txBody>
          <a:bodyPr>
            <a:normAutofit lnSpcReduction="10000"/>
          </a:bodyPr>
          <a:lstStyle/>
          <a:p>
            <a:pPr>
              <a:spcAft>
                <a:spcPts val="1800"/>
              </a:spcAft>
            </a:pPr>
            <a:r>
              <a:rPr lang="en-CA" sz="2400" dirty="0" smtClean="0"/>
              <a:t>Win a Dell Mini Netbook – every day – just for handing in your completed form. Each session evaluation form represents a chance to win.</a:t>
            </a:r>
            <a:endParaRPr lang="en-US" sz="2400" dirty="0" smtClean="0"/>
          </a:p>
          <a:p>
            <a:r>
              <a:rPr lang="en-CA" sz="2400" b="1" dirty="0" smtClean="0">
                <a:solidFill>
                  <a:schemeClr val="accent6"/>
                </a:solidFill>
              </a:rPr>
              <a:t>Pick up your evaluation form:</a:t>
            </a:r>
          </a:p>
          <a:p>
            <a:pPr marL="282575" lvl="1" indent="-282575">
              <a:buClr>
                <a:schemeClr val="accent1"/>
              </a:buClr>
            </a:pPr>
            <a:r>
              <a:rPr lang="en-CA" sz="2000" dirty="0"/>
              <a:t>In each presentation room</a:t>
            </a:r>
          </a:p>
          <a:p>
            <a:pPr marL="282575" lvl="1" indent="-282575">
              <a:buClr>
                <a:schemeClr val="accent1"/>
              </a:buClr>
            </a:pPr>
            <a:r>
              <a:rPr lang="en-US" sz="2000" dirty="0" smtClean="0"/>
              <a:t>Online on the PASS Summit website</a:t>
            </a:r>
            <a:endParaRPr lang="en-US" dirty="0" smtClean="0"/>
          </a:p>
          <a:p>
            <a:pPr>
              <a:spcBef>
                <a:spcPts val="1200"/>
              </a:spcBef>
            </a:pPr>
            <a:r>
              <a:rPr lang="en-CA" sz="2400" b="1" dirty="0" smtClean="0">
                <a:solidFill>
                  <a:schemeClr val="accent6"/>
                </a:solidFill>
              </a:rPr>
              <a:t>Drop off your completed form:</a:t>
            </a:r>
          </a:p>
          <a:p>
            <a:pPr marL="282575" lvl="1" indent="-282575">
              <a:buClr>
                <a:schemeClr val="accent1"/>
              </a:buClr>
            </a:pPr>
            <a:r>
              <a:rPr lang="en-CA" sz="2000" dirty="0" smtClean="0"/>
              <a:t>Near the exit of each presentation room</a:t>
            </a:r>
          </a:p>
          <a:p>
            <a:pPr marL="282575" lvl="1" indent="-282575">
              <a:buClr>
                <a:schemeClr val="accent1"/>
              </a:buClr>
            </a:pPr>
            <a:r>
              <a:rPr lang="en-CA" sz="2000" dirty="0" smtClean="0"/>
              <a:t>At the Registration desk</a:t>
            </a:r>
          </a:p>
          <a:p>
            <a:pPr marL="282575" lvl="1" indent="-282575">
              <a:buClr>
                <a:schemeClr val="accent1"/>
              </a:buClr>
            </a:pPr>
            <a:r>
              <a:rPr lang="en-CA" sz="2000" dirty="0" smtClean="0"/>
              <a:t>Online on the PASS </a:t>
            </a:r>
            <a:r>
              <a:rPr lang="en-CA" sz="2000" smtClean="0"/>
              <a:t>Summit website</a:t>
            </a:r>
            <a:endParaRPr lang="en-CA" sz="2000" dirty="0" smtClean="0"/>
          </a:p>
        </p:txBody>
      </p:sp>
      <p:grpSp>
        <p:nvGrpSpPr>
          <p:cNvPr id="2" name="Group 1"/>
          <p:cNvGrpSpPr/>
          <p:nvPr/>
        </p:nvGrpSpPr>
        <p:grpSpPr>
          <a:xfrm>
            <a:off x="6266228" y="3956010"/>
            <a:ext cx="2438669" cy="1625600"/>
            <a:chOff x="6503295" y="4572000"/>
            <a:chExt cx="2438669" cy="1625600"/>
          </a:xfrm>
        </p:grpSpPr>
        <p:sp>
          <p:nvSpPr>
            <p:cNvPr id="11" name="TextBox 10"/>
            <p:cNvSpPr txBox="1"/>
            <p:nvPr/>
          </p:nvSpPr>
          <p:spPr>
            <a:xfrm>
              <a:off x="6503295" y="4572000"/>
              <a:ext cx="2438669" cy="338554"/>
            </a:xfrm>
            <a:prstGeom prst="rect">
              <a:avLst/>
            </a:prstGeom>
            <a:noFill/>
          </p:spPr>
          <p:txBody>
            <a:bodyPr wrap="square" rtlCol="0">
              <a:spAutoFit/>
            </a:bodyPr>
            <a:lstStyle/>
            <a:p>
              <a:pPr algn="ctr"/>
              <a:r>
                <a:rPr lang="en-CA" sz="1600" i="1" dirty="0" smtClean="0">
                  <a:solidFill>
                    <a:schemeClr val="tx1">
                      <a:lumMod val="85000"/>
                      <a:lumOff val="15000"/>
                    </a:schemeClr>
                  </a:solidFill>
                </a:rPr>
                <a:t>Sponsored by Dell</a:t>
              </a:r>
              <a:endParaRPr lang="en-CA" sz="1600" i="1" dirty="0">
                <a:solidFill>
                  <a:schemeClr val="tx1">
                    <a:lumMod val="85000"/>
                    <a:lumOff val="15000"/>
                  </a:schemeClr>
                </a:solidFill>
              </a:endParaRPr>
            </a:p>
          </p:txBody>
        </p:sp>
        <p:pic>
          <p:nvPicPr>
            <p:cNvPr id="12" name="Picture 11" descr="DELLflatlogo_black-EPS.gif"/>
            <p:cNvPicPr>
              <a:picLocks noChangeAspect="1"/>
            </p:cNvPicPr>
            <p:nvPr/>
          </p:nvPicPr>
          <p:blipFill rotWithShape="1">
            <a:blip r:embed="rId2" cstate="print"/>
            <a:srcRect b="8306"/>
            <a:stretch/>
          </p:blipFill>
          <p:spPr>
            <a:xfrm>
              <a:off x="6964726" y="4807689"/>
              <a:ext cx="1515807" cy="1389911"/>
            </a:xfrm>
            <a:prstGeom prst="rect">
              <a:avLst/>
            </a:prstGeom>
            <a:effectLst>
              <a:reflection blurRad="6350" stA="52000" endA="300" endPos="35000" dir="5400000" sy="-100000" algn="bl" rotWithShape="0"/>
            </a:effectLst>
          </p:spPr>
        </p:pic>
      </p:grpSp>
      <p:sp>
        <p:nvSpPr>
          <p:cNvPr id="3" name="Slide Number Placeholder 2"/>
          <p:cNvSpPr>
            <a:spLocks noGrp="1"/>
          </p:cNvSpPr>
          <p:nvPr>
            <p:ph type="sldNum" sz="quarter" idx="12"/>
          </p:nvPr>
        </p:nvSpPr>
        <p:spPr/>
        <p:txBody>
          <a:bodyPr/>
          <a:lstStyle/>
          <a:p>
            <a:fld id="{D372AB51-BDCC-4F95-83CF-1CBB2D34E9E5}" type="slidenum">
              <a:rPr lang="en-US" smtClean="0"/>
              <a:pPr/>
              <a:t>5</a:t>
            </a:fld>
            <a:endParaRPr lang="en-US"/>
          </a:p>
        </p:txBody>
      </p:sp>
      <p:sp>
        <p:nvSpPr>
          <p:cNvPr id="9" name="Footer Placeholder 3"/>
          <p:cNvSpPr>
            <a:spLocks noGrp="1"/>
          </p:cNvSpPr>
          <p:nvPr>
            <p:ph type="ftr" sz="quarter" idx="11"/>
          </p:nvPr>
        </p:nvSpPr>
        <p:spPr>
          <a:xfrm>
            <a:off x="5221076" y="6356350"/>
            <a:ext cx="2895600" cy="365125"/>
          </a:xfrm>
        </p:spPr>
        <p:txBody>
          <a:bodyPr/>
          <a:lstStyle/>
          <a:p>
            <a:r>
              <a:rPr lang="en-US" dirty="0" smtClean="0">
                <a:cs typeface="Arial"/>
              </a:rPr>
              <a:t>LT-100-W   </a:t>
            </a:r>
            <a:r>
              <a:rPr lang="en-US" dirty="0" smtClean="0">
                <a:solidFill>
                  <a:schemeClr val="bg1">
                    <a:lumMod val="50000"/>
                  </a:schemeClr>
                </a:solidFill>
                <a:cs typeface="Arial"/>
              </a:rPr>
              <a:t>|</a:t>
            </a:r>
            <a:r>
              <a:rPr lang="en-US" dirty="0" smtClean="0">
                <a:cs typeface="Arial"/>
              </a:rPr>
              <a:t>   Top 10 Ways To Break Your Deployments</a:t>
            </a:r>
          </a:p>
        </p:txBody>
      </p:sp>
    </p:spTree>
    <p:extLst>
      <p:ext uri="{BB962C8B-B14F-4D97-AF65-F5344CB8AC3E}">
        <p14:creationId xmlns:p14="http://schemas.microsoft.com/office/powerpoint/2010/main" val="217395152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7847" y="2649942"/>
            <a:ext cx="7467600" cy="589526"/>
          </a:xfrm>
        </p:spPr>
        <p:txBody>
          <a:bodyPr>
            <a:normAutofit/>
          </a:bodyPr>
          <a:lstStyle/>
          <a:p>
            <a:r>
              <a:rPr lang="en-US" sz="5556" dirty="0" smtClean="0"/>
              <a:t>Thank you</a:t>
            </a:r>
            <a:endParaRPr lang="en-US" dirty="0"/>
          </a:p>
        </p:txBody>
      </p:sp>
      <p:sp>
        <p:nvSpPr>
          <p:cNvPr id="9" name="Subtitle 8"/>
          <p:cNvSpPr>
            <a:spLocks noGrp="1"/>
          </p:cNvSpPr>
          <p:nvPr>
            <p:ph type="subTitle" idx="1"/>
          </p:nvPr>
        </p:nvSpPr>
        <p:spPr>
          <a:xfrm>
            <a:off x="1367847" y="3228622"/>
            <a:ext cx="7467600" cy="914400"/>
          </a:xfrm>
        </p:spPr>
        <p:txBody>
          <a:bodyPr>
            <a:normAutofit/>
          </a:bodyPr>
          <a:lstStyle/>
          <a:p>
            <a:r>
              <a:rPr lang="en-US" sz="2400" dirty="0" smtClean="0"/>
              <a:t>for attending this session and the </a:t>
            </a:r>
            <a:br>
              <a:rPr lang="en-US" sz="2400" dirty="0" smtClean="0"/>
            </a:br>
            <a:r>
              <a:rPr lang="en-US" sz="2400" dirty="0" smtClean="0"/>
              <a:t>2011 PASS Summit in Seattle</a:t>
            </a:r>
            <a:endParaRPr lang="en-US" sz="2400" dirty="0"/>
          </a:p>
        </p:txBody>
      </p:sp>
    </p:spTree>
    <p:extLst>
      <p:ext uri="{BB962C8B-B14F-4D97-AF65-F5344CB8AC3E}">
        <p14:creationId xmlns:p14="http://schemas.microsoft.com/office/powerpoint/2010/main" val="1589261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PASS 2011">
      <a:dk1>
        <a:sysClr val="windowText" lastClr="000000"/>
      </a:dk1>
      <a:lt1>
        <a:sysClr val="window" lastClr="FFFFFF"/>
      </a:lt1>
      <a:dk2>
        <a:srgbClr val="095566"/>
      </a:dk2>
      <a:lt2>
        <a:srgbClr val="EEECE1"/>
      </a:lt2>
      <a:accent1>
        <a:srgbClr val="FA761C"/>
      </a:accent1>
      <a:accent2>
        <a:srgbClr val="C00000"/>
      </a:accent2>
      <a:accent3>
        <a:srgbClr val="007891"/>
      </a:accent3>
      <a:accent4>
        <a:srgbClr val="FFC805"/>
      </a:accent4>
      <a:accent5>
        <a:srgbClr val="4BA3C6"/>
      </a:accent5>
      <a:accent6>
        <a:srgbClr val="72BA30"/>
      </a:accent6>
      <a:hlink>
        <a:srgbClr val="FA761C"/>
      </a:hlink>
      <a:folHlink>
        <a:srgbClr val="FA761C"/>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237</TotalTime>
  <Words>728</Words>
  <Application>Microsoft Office PowerPoint</Application>
  <PresentationFormat>On-screen Show (4:3)</PresentationFormat>
  <Paragraphs>95</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Top 10 Ways To Break Your Deployments</vt:lpstr>
      <vt:lpstr>It Works On My Machine</vt:lpstr>
      <vt:lpstr>It’s “Just” a Deployment Script</vt:lpstr>
      <vt:lpstr>Trust and Communication</vt:lpstr>
      <vt:lpstr>Complete the Evaluation Form  to Win!</vt:lpstr>
      <vt:lpstr>Thank you</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raquel</dc:creator>
  <cp:lastModifiedBy>Dev Nambi</cp:lastModifiedBy>
  <cp:revision>58</cp:revision>
  <dcterms:created xsi:type="dcterms:W3CDTF">2011-05-03T05:22:43Z</dcterms:created>
  <dcterms:modified xsi:type="dcterms:W3CDTF">2011-10-12T00:30:09Z</dcterms:modified>
</cp:coreProperties>
</file>